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jpeg" ContentType="image/jpeg"/>
  <Override PartName="/ppt/media/image2.png" ContentType="image/png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28803600" cy="43205400"/>
  <p:notesSz cx="7099300" cy="102346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solidFill>
                  <a:srgbClr val="000000"/>
                </a:solidFill>
                <a:latin typeface="Arial"/>
              </a:rPr>
              <a:t>Clique para mover o slide</a:t>
            </a: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Clique para editar o formato de notas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&lt;cabeçalho&gt;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dt" idx="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 idx="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sldNum" idx="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6481CB86-26B6-4057-AA73-23AF5786FF1B}" type="slidenum"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sldImg"/>
          </p:nvPr>
        </p:nvSpPr>
        <p:spPr>
          <a:xfrm>
            <a:off x="2270160" y="768240"/>
            <a:ext cx="2558160" cy="3836160"/>
          </a:xfrm>
          <a:prstGeom prst="rect">
            <a:avLst/>
          </a:prstGeom>
          <a:ln w="0">
            <a:noFill/>
          </a:ln>
        </p:spPr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709560" y="4861080"/>
            <a:ext cx="5679360" cy="4604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50040" bIns="50040" anchor="t">
            <a:noAutofit/>
          </a:bodyPr>
          <a:p>
            <a:pPr marL="216000" indent="0">
              <a:buNone/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Google Shape;97;p1:notes"/>
          <p:cNvSpPr/>
          <p:nvPr/>
        </p:nvSpPr>
        <p:spPr>
          <a:xfrm>
            <a:off x="4021200" y="9721800"/>
            <a:ext cx="3075840" cy="51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50040" bIns="50040" anchor="b">
            <a:noAutofit/>
          </a:bodyPr>
          <a:p>
            <a:pPr algn="r">
              <a:lnSpc>
                <a:spcPct val="100000"/>
              </a:lnSpc>
              <a:tabLst>
                <a:tab algn="l" pos="0"/>
              </a:tabLst>
            </a:pPr>
            <a:fld id="{E1312421-095B-46C8-8048-2AD77EBACD94}" type="slidenum">
              <a:rPr b="0" lang="en-US" sz="1300" spc="-1" strike="noStrike">
                <a:solidFill>
                  <a:schemeClr val="dk1"/>
                </a:solidFill>
                <a:latin typeface="Tahoma"/>
                <a:ea typeface="Tahoma"/>
              </a:rPr>
              <a:t>&lt;número&gt;</a:t>
            </a:fld>
            <a:endParaRPr b="0" lang="pt-BR" sz="13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754B82-8DD3-47D5-8A51-8F6AAA00C3A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440000" y="10109880"/>
            <a:ext cx="2592288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1440000" y="23198400"/>
            <a:ext cx="2592288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2050D3-EEC4-4FE5-AC3B-A235C6A2F01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440000" y="1010988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14722920" y="1010988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1440000" y="2319840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14722920" y="2319840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A6017ED-1439-4C45-90BE-16AA1E75317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440000" y="10109880"/>
            <a:ext cx="834696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0204560" y="10109880"/>
            <a:ext cx="834696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18969480" y="10109880"/>
            <a:ext cx="834696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1440000" y="23198400"/>
            <a:ext cx="834696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0204560" y="23198400"/>
            <a:ext cx="834696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18969480" y="23198400"/>
            <a:ext cx="834696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2950D9A-8097-44EA-AE85-F50C2E253B1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440000" y="10109880"/>
            <a:ext cx="25922880" cy="250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798C133-2CBD-4F7B-A073-4BCB5CD14B5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440000" y="10109880"/>
            <a:ext cx="25922880" cy="250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DE193F-C028-4FD2-83FB-DF99F4A9D4D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1440000" y="10109880"/>
            <a:ext cx="12650040" cy="250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14722920" y="10109880"/>
            <a:ext cx="12650040" cy="250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ABCEDC2-9998-4CB3-91AF-D65E96AB7A5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83F6BCA-3BCC-4017-94B6-B9AB7A0878E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440000" y="1723680"/>
            <a:ext cx="25922880" cy="33444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77D2C05-3899-4E79-B9A5-83870B60F4C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1440000" y="1010988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14722920" y="10109880"/>
            <a:ext cx="12650040" cy="250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1440000" y="2319840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39D66E4-68AE-4C35-B89E-ABF5942B5F6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1440000" y="10109880"/>
            <a:ext cx="12650040" cy="2505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14722920" y="1010988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14722920" y="2319840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18D44E-F7C4-470D-BC3B-7E75E965A2B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440000" y="1723680"/>
            <a:ext cx="25922880" cy="721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440000" y="1010988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14722920" y="10109880"/>
            <a:ext cx="1265004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1440000" y="23198400"/>
            <a:ext cx="25922880" cy="11952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38C7A5-3D01-4247-9699-DF5C49DE447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9840960" y="39365280"/>
            <a:ext cx="9120960" cy="2882160"/>
          </a:xfrm>
          <a:prstGeom prst="rect">
            <a:avLst/>
          </a:prstGeom>
          <a:noFill/>
          <a:ln w="0">
            <a:noFill/>
          </a:ln>
        </p:spPr>
        <p:txBody>
          <a:bodyPr lIns="480600" rIns="480600" tIns="240120" bIns="24012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20640600" y="39365280"/>
            <a:ext cx="6003360" cy="2882160"/>
          </a:xfrm>
          <a:prstGeom prst="rect">
            <a:avLst/>
          </a:prstGeom>
          <a:noFill/>
          <a:ln w="0">
            <a:noFill/>
          </a:ln>
        </p:spPr>
        <p:txBody>
          <a:bodyPr lIns="480600" rIns="480600" tIns="240120" bIns="24012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7300" spc="-1" strike="noStrike">
                <a:solidFill>
                  <a:schemeClr val="dk1"/>
                </a:solidFill>
                <a:latin typeface="Times New Roman"/>
                <a:ea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C23027C-71DD-4EE6-A9C0-37416FC5D33E}" type="slidenum">
              <a:rPr b="0" lang="en-US" sz="7300" spc="-1" strike="noStrike">
                <a:solidFill>
                  <a:schemeClr val="dk1"/>
                </a:solidFill>
                <a:latin typeface="Times New Roman"/>
                <a:ea typeface="Times New Roman"/>
              </a:rPr>
              <a:t>&lt;número&gt;</a:t>
            </a:fld>
            <a:endParaRPr b="0" lang="pt-BR" sz="73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2158920" y="39365280"/>
            <a:ext cx="6003360" cy="2882160"/>
          </a:xfrm>
          <a:prstGeom prst="rect">
            <a:avLst/>
          </a:prstGeom>
          <a:noFill/>
          <a:ln w="0">
            <a:noFill/>
          </a:ln>
        </p:spPr>
        <p:txBody>
          <a:bodyPr lIns="480600" rIns="480600" tIns="240120" bIns="240120" anchor="t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99;p1"/>
          <p:cNvSpPr/>
          <p:nvPr/>
        </p:nvSpPr>
        <p:spPr>
          <a:xfrm>
            <a:off x="1440000" y="11160000"/>
            <a:ext cx="25923240" cy="327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8120" rIns="78120" tIns="38880" bIns="388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4200" spc="-1" strike="noStrike">
                <a:solidFill>
                  <a:schemeClr val="dk1"/>
                </a:solidFill>
                <a:latin typeface="Arial"/>
                <a:ea typeface="Arial"/>
              </a:rPr>
              <a:t>Fulana da Silva (Faculdade de Tecnologia da Universidade Estadual de Campinas)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4200" spc="-1" strike="noStrike">
                <a:solidFill>
                  <a:schemeClr val="dk1"/>
                </a:solidFill>
                <a:latin typeface="Arial"/>
                <a:ea typeface="Arial"/>
              </a:rPr>
              <a:t>Fulano da Silva (Orientador)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4200" spc="-1" strike="noStrike">
                <a:solidFill>
                  <a:schemeClr val="dk1"/>
                </a:solidFill>
                <a:latin typeface="Arial"/>
                <a:ea typeface="Arial"/>
              </a:rPr>
              <a:t>Email: fulano@gmail.com, fulana@gmail.com 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i="1" lang="en-US" sz="4200" spc="-1" strike="noStrike">
                <a:solidFill>
                  <a:schemeClr val="lt2"/>
                </a:solidFill>
                <a:latin typeface="Arial"/>
                <a:ea typeface="Arial"/>
              </a:rPr>
              <a:t>Fonte Arial, Tamanho 35, Maiúsculo e Minúsculo, Cor preta, Centralizado. Deverá conter no máximo 4 autores</a:t>
            </a:r>
            <a:endParaRPr b="0" lang="pt-BR" sz="4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Google Shape;100;p1"/>
          <p:cNvSpPr/>
          <p:nvPr/>
        </p:nvSpPr>
        <p:spPr>
          <a:xfrm>
            <a:off x="9121680" y="15258960"/>
            <a:ext cx="23695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6760" rIns="86760" tIns="43560" bIns="435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2100" spc="-1" strike="noStrike">
              <a:solidFill>
                <a:schemeClr val="dk1"/>
              </a:solidFill>
              <a:latin typeface="Tahoma"/>
              <a:ea typeface="Tahoma"/>
            </a:endParaRPr>
          </a:p>
        </p:txBody>
      </p:sp>
      <p:sp>
        <p:nvSpPr>
          <p:cNvPr id="47" name="Google Shape;101;p1"/>
          <p:cNvSpPr/>
          <p:nvPr/>
        </p:nvSpPr>
        <p:spPr>
          <a:xfrm>
            <a:off x="720" y="7718040"/>
            <a:ext cx="28802880" cy="200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8600" spc="-1" strike="noStrike">
                <a:solidFill>
                  <a:srgbClr val="2b92a1"/>
                </a:solidFill>
                <a:latin typeface="Arial"/>
                <a:ea typeface="Arial"/>
              </a:rPr>
              <a:t>TÍTULO DO TRABALHO</a:t>
            </a:r>
            <a:endParaRPr b="0" lang="pt-BR" sz="86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i="1" lang="en-US" sz="4000" spc="-1" strike="noStrike">
                <a:solidFill>
                  <a:schemeClr val="lt2"/>
                </a:solidFill>
                <a:latin typeface="Arial"/>
                <a:ea typeface="Arial"/>
              </a:rPr>
              <a:t>Fonte Arial, Negrito, Maiúsculo, Tamanho 86, Cor Azul, Centralizado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Google Shape;102;p1"/>
          <p:cNvSpPr/>
          <p:nvPr/>
        </p:nvSpPr>
        <p:spPr>
          <a:xfrm>
            <a:off x="1440000" y="15096960"/>
            <a:ext cx="12456360" cy="12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99960" indent="-399960">
              <a:lnSpc>
                <a:spcPct val="100000"/>
              </a:lnSpc>
              <a:buClr>
                <a:srgbClr val="000000"/>
              </a:buClr>
              <a:buFont typeface="Arial"/>
              <a:buAutoNum type="arabicPeriod"/>
            </a:pPr>
            <a:r>
              <a:rPr b="1" lang="en-US" sz="4500" spc="-1" strike="noStrike">
                <a:solidFill>
                  <a:schemeClr val="dk1"/>
                </a:solidFill>
                <a:latin typeface="Arial"/>
                <a:ea typeface="Arial"/>
              </a:rPr>
              <a:t> </a:t>
            </a:r>
            <a:r>
              <a:rPr b="1" lang="en-US" sz="4500" spc="-1" strike="noStrike">
                <a:solidFill>
                  <a:schemeClr val="dk1"/>
                </a:solidFill>
                <a:latin typeface="Arial"/>
                <a:ea typeface="Arial"/>
              </a:rPr>
              <a:t>INTRODUÇÃO</a:t>
            </a:r>
            <a:endParaRPr b="0" lang="pt-BR" sz="4500" spc="-1" strike="noStrike">
              <a:solidFill>
                <a:srgbClr val="000000"/>
              </a:solidFill>
              <a:latin typeface="Arial"/>
            </a:endParaRPr>
          </a:p>
          <a:p>
            <a:pPr marL="399960" indent="-399960">
              <a:lnSpc>
                <a:spcPct val="100000"/>
              </a:lnSpc>
              <a:tabLst>
                <a:tab algn="l" pos="0"/>
              </a:tabLst>
            </a:pPr>
            <a:r>
              <a:rPr b="1" lang="en-US" sz="3000" spc="-1" strike="noStrike">
                <a:solidFill>
                  <a:schemeClr val="lt2"/>
                </a:solidFill>
                <a:latin typeface="Arial"/>
                <a:ea typeface="Arial"/>
              </a:rPr>
              <a:t>(Fonte Arial, Negrito, Tamanho, 45, Maiúsculo e Cor preta)</a:t>
            </a:r>
            <a:endParaRPr b="0" lang="pt-BR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Google Shape;103;p1"/>
          <p:cNvSpPr/>
          <p:nvPr/>
        </p:nvSpPr>
        <p:spPr>
          <a:xfrm>
            <a:off x="15409800" y="26561880"/>
            <a:ext cx="11880000" cy="77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4500" spc="-1" strike="noStrike">
                <a:solidFill>
                  <a:schemeClr val="dk1"/>
                </a:solidFill>
                <a:latin typeface="Arial"/>
                <a:ea typeface="Arial"/>
              </a:rPr>
              <a:t>4. CONCLUSÃO</a:t>
            </a:r>
            <a:endParaRPr b="0" lang="pt-BR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Google Shape;104;p1"/>
          <p:cNvSpPr/>
          <p:nvPr/>
        </p:nvSpPr>
        <p:spPr>
          <a:xfrm>
            <a:off x="15366960" y="35126640"/>
            <a:ext cx="11781720" cy="77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4500" spc="-1" strike="noStrike">
                <a:solidFill>
                  <a:schemeClr val="dk1"/>
                </a:solidFill>
                <a:latin typeface="Arial"/>
                <a:ea typeface="Arial"/>
              </a:rPr>
              <a:t>REFERÊNCIAS</a:t>
            </a:r>
            <a:endParaRPr b="0" lang="pt-BR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Google Shape;106;p1"/>
          <p:cNvSpPr/>
          <p:nvPr/>
        </p:nvSpPr>
        <p:spPr>
          <a:xfrm>
            <a:off x="1727280" y="38466720"/>
            <a:ext cx="11519640" cy="154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Legenda.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3200" spc="-1" strike="noStrike">
                <a:solidFill>
                  <a:schemeClr val="lt2"/>
                </a:solidFill>
                <a:latin typeface="Arial"/>
                <a:ea typeface="Arial"/>
              </a:rPr>
              <a:t>Nas legendas das figuras colocar fonte Arial, tamanho 32 alinhamento a esquerda e cor preta.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Google Shape;107;p1"/>
          <p:cNvSpPr/>
          <p:nvPr/>
        </p:nvSpPr>
        <p:spPr>
          <a:xfrm>
            <a:off x="4354560" y="41027400"/>
            <a:ext cx="19550880" cy="130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en-US" sz="4000" spc="-1" strike="noStrike">
                <a:solidFill>
                  <a:schemeClr val="lt2"/>
                </a:solidFill>
                <a:latin typeface="Tahoma"/>
                <a:ea typeface="Tahoma"/>
              </a:rPr>
              <a:t>OBS.: As margens superior e inferior, esquerda e direita deverão ser de 4 cm.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Google Shape;108;p1"/>
          <p:cNvSpPr/>
          <p:nvPr/>
        </p:nvSpPr>
        <p:spPr>
          <a:xfrm>
            <a:off x="15393960" y="35850600"/>
            <a:ext cx="11680200" cy="154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Texto: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3200" spc="-1" strike="noStrike">
                <a:solidFill>
                  <a:schemeClr val="lt2"/>
                </a:solidFill>
                <a:latin typeface="Arial"/>
                <a:ea typeface="Arial"/>
              </a:rPr>
              <a:t>Fonte Arial, tamanho 32, alinhado à esquerda, Cor preta, espaçamento simples entre linhas.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Google Shape;109;p1"/>
          <p:cNvSpPr/>
          <p:nvPr/>
        </p:nvSpPr>
        <p:spPr>
          <a:xfrm>
            <a:off x="1509840" y="16346520"/>
            <a:ext cx="12386520" cy="156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en-US" sz="3000" spc="-1" strike="noStrike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b="0" lang="en-US" sz="4000" spc="-1" strike="noStrike">
                <a:solidFill>
                  <a:schemeClr val="dk1"/>
                </a:solidFill>
                <a:latin typeface="Arial"/>
                <a:ea typeface="Arial"/>
              </a:rPr>
              <a:t> </a:t>
            </a: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A padronização do formato a ser utilizado nos artigos é essencial para a apresentação no XIV Workshop da Pós-Graduação. Este documento descreve os aspectos da formatação do modelo de poster/banner, portanto serve como referência. Os nomes dos Autores deverão vir abaixo do título, em espaço simples, centralizado, escrito por extenso (nome e sobrenome), separado por vírgula, em fonte Arial, negrito com tamanho 42. Após o nome de cada autor deverá vir o e-mail e nome da instituição que os autores estão vinculados.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	</a:t>
            </a: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A introdução deve conter de forma resumida o problema, objetivos da pesquisa e justificativa da pesquisa.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3500" spc="-1" strike="noStrike">
                <a:solidFill>
                  <a:schemeClr val="dk1"/>
                </a:solidFill>
                <a:latin typeface="Arial"/>
                <a:ea typeface="Arial"/>
              </a:rPr>
              <a:t>O pôster deverá ser formatado quanto ao tipo de trabalho, estruturando-o obrigatoriamente com as seguintes seções descritas abaixo:</a:t>
            </a:r>
            <a:endParaRPr b="0" lang="pt-BR" sz="3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spcBef>
                <a:spcPts val="139"/>
              </a:spcBef>
              <a:tabLst>
                <a:tab algn="l" pos="0"/>
              </a:tabLst>
            </a:pPr>
            <a:endParaRPr b="0" lang="pt-BR" sz="3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algn="l" pos="0"/>
              </a:tabLst>
            </a:pPr>
            <a:r>
              <a:rPr b="1" lang="pt-BR" sz="3500" spc="-1" strike="noStrike">
                <a:solidFill>
                  <a:schemeClr val="dk1"/>
                </a:solidFill>
                <a:latin typeface="Arial"/>
                <a:ea typeface="Arial"/>
              </a:rPr>
              <a:t>Relato de experiência: </a:t>
            </a:r>
            <a:r>
              <a:rPr b="0" lang="pt-BR" sz="3500" spc="-1" strike="noStrike">
                <a:solidFill>
                  <a:schemeClr val="dk1"/>
                </a:solidFill>
                <a:latin typeface="Arial"/>
                <a:ea typeface="Arial"/>
              </a:rPr>
              <a:t>Introdução e Objetivo, Descrição da atividade/experiência, Discussão/Reflexão, Considerações finais e Referências bibliográficas.</a:t>
            </a:r>
            <a:endParaRPr b="0" lang="pt-BR" sz="3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50000"/>
              </a:lnSpc>
              <a:tabLst>
                <a:tab algn="l" pos="0"/>
              </a:tabLst>
            </a:pPr>
            <a:endParaRPr b="0" lang="pt-BR" sz="3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pt-BR" sz="3500" spc="-1" strike="noStrike">
                <a:solidFill>
                  <a:schemeClr val="dk1"/>
                </a:solidFill>
                <a:latin typeface="Arial"/>
                <a:ea typeface="Arial"/>
              </a:rPr>
              <a:t>Pesquisa a partir da extensão: </a:t>
            </a:r>
            <a:r>
              <a:rPr b="0" lang="pt-BR" sz="3500" spc="-1" strike="noStrike">
                <a:solidFill>
                  <a:schemeClr val="dk1"/>
                </a:solidFill>
                <a:latin typeface="Arial"/>
                <a:ea typeface="Arial"/>
              </a:rPr>
              <a:t>Introdução, Objetivo, Metodologia, Resultados e Conclusão.</a:t>
            </a:r>
            <a:endParaRPr b="0" lang="pt-BR" sz="35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55" name="Google Shape;111;p1" descr="DSC01687"/>
          <p:cNvPicPr/>
          <p:nvPr/>
        </p:nvPicPr>
        <p:blipFill>
          <a:blip r:embed="rId1"/>
          <a:srcRect l="2349" t="0" r="3290" b="0"/>
          <a:stretch/>
        </p:blipFill>
        <p:spPr>
          <a:xfrm>
            <a:off x="1800360" y="35859960"/>
            <a:ext cx="11059560" cy="2663280"/>
          </a:xfrm>
          <a:prstGeom prst="rect">
            <a:avLst/>
          </a:prstGeom>
          <a:ln w="0">
            <a:noFill/>
          </a:ln>
        </p:spPr>
      </p:pic>
      <p:sp>
        <p:nvSpPr>
          <p:cNvPr id="56" name="Google Shape;114;p1"/>
          <p:cNvSpPr/>
          <p:nvPr/>
        </p:nvSpPr>
        <p:spPr>
          <a:xfrm>
            <a:off x="15409800" y="20674080"/>
            <a:ext cx="11808720" cy="118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É conveniente apresentar os resultados da pesquisa com ilustrações (fotografias, gráficos, tabelas).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Google Shape;115;p1"/>
          <p:cNvSpPr/>
          <p:nvPr/>
        </p:nvSpPr>
        <p:spPr>
          <a:xfrm>
            <a:off x="0" y="6410160"/>
            <a:ext cx="28802880" cy="56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3200" spc="-1" strike="noStrike">
                <a:solidFill>
                  <a:srgbClr val="7f7f7f"/>
                </a:solidFill>
                <a:latin typeface="Arial"/>
                <a:ea typeface="Arial"/>
              </a:rPr>
              <a:t>	</a:t>
            </a:r>
            <a:r>
              <a:rPr b="0" lang="en-US" sz="3200" spc="-1" strike="noStrike">
                <a:solidFill>
                  <a:srgbClr val="7f7f7f"/>
                </a:solidFill>
                <a:latin typeface="Arial"/>
                <a:ea typeface="Arial"/>
              </a:rPr>
              <a:t> </a:t>
            </a:r>
            <a:r>
              <a:rPr b="0" lang="en-US" sz="3200" spc="-1" strike="noStrike">
                <a:solidFill>
                  <a:srgbClr val="7f7f7f"/>
                </a:solidFill>
                <a:latin typeface="Arial"/>
                <a:ea typeface="Arial"/>
              </a:rPr>
              <a:t>Os pôsteres deverão ter 120 cm de altura e 80 cm de largura, impressos em boa resolução e prontos para serem pendurados.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Google Shape;116;p1"/>
          <p:cNvSpPr/>
          <p:nvPr/>
        </p:nvSpPr>
        <p:spPr>
          <a:xfrm>
            <a:off x="15393960" y="15338520"/>
            <a:ext cx="11753280" cy="106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TABELA 1.Resultados de umidade, poder calorífico e lignina para os resíduos.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Google Shape;117;p1"/>
          <p:cNvSpPr/>
          <p:nvPr/>
        </p:nvSpPr>
        <p:spPr>
          <a:xfrm>
            <a:off x="15409800" y="37482480"/>
            <a:ext cx="11664360" cy="252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ASSOCIAÇÃO BRASILEIRA DE NORMAS TÉCNICAS. </a:t>
            </a:r>
            <a:r>
              <a:rPr b="1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NBR 14724</a:t>
            </a:r>
            <a:r>
              <a:rPr b="0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: Informação e Documentação - Trabalhos acadêmicos - Apresentação. Rio de Janeiro: ABNT, 2001.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MORAES, L. S. </a:t>
            </a:r>
            <a:r>
              <a:rPr b="1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Apresentação de Trabalhos Científicos</a:t>
            </a:r>
            <a:r>
              <a:rPr b="0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. São Paulo: Edgard Blücher; 1990. 465 p.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Google Shape;118;p1"/>
          <p:cNvSpPr/>
          <p:nvPr/>
        </p:nvSpPr>
        <p:spPr>
          <a:xfrm>
            <a:off x="15393960" y="22271040"/>
            <a:ext cx="11896200" cy="393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000000"/>
                </a:solidFill>
                <a:latin typeface="Arial"/>
                <a:ea typeface="Arial"/>
              </a:rPr>
              <a:t>	</a:t>
            </a: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Assim, no caso de figuras (quadros, gráficos, desenhos,...) as respectivas legendas devem ser posicionadas abaixo delas, justificadas à esquerda, em Arial, tamanho 32 (trinta e dois). 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	</a:t>
            </a: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Nas tabelas, as legendas devem ser posicionadas </a:t>
            </a:r>
            <a:r>
              <a:rPr b="1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acima </a:t>
            </a: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delas, devem estar centralizadas e também terem fonte Arial, tamanho 32.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61" name="Google Shape;119;p1"/>
          <p:cNvGraphicFramePr/>
          <p:nvPr/>
        </p:nvGraphicFramePr>
        <p:xfrm>
          <a:off x="15328800" y="16562520"/>
          <a:ext cx="11819520" cy="3426480"/>
        </p:xfrm>
        <a:graphic>
          <a:graphicData uri="http://schemas.openxmlformats.org/drawingml/2006/table">
            <a:tbl>
              <a:tblPr/>
              <a:tblGrid>
                <a:gridCol w="5295600"/>
                <a:gridCol w="3184200"/>
                <a:gridCol w="3340080"/>
              </a:tblGrid>
              <a:tr h="579240">
                <a:tc>
                  <a:txBody>
                    <a:bodyPr anchor="b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24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 </a:t>
                      </a:r>
                      <a:endParaRPr b="0" lang="pt-BR" sz="2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Lodo Biológico </a:t>
                      </a:r>
                      <a:endParaRPr b="0" lang="pt-BR" sz="3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b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Finos de madeira</a:t>
                      </a:r>
                      <a:endParaRPr b="0" lang="pt-BR" sz="3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b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01736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6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Umidade in natura (%)</a:t>
                      </a:r>
                      <a:endParaRPr b="0" lang="pt-BR" sz="3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85</a:t>
                      </a:r>
                      <a:endParaRPr b="0" lang="pt-BR" sz="3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45</a:t>
                      </a:r>
                      <a:endParaRPr b="0" lang="pt-BR" sz="3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000000"/>
                      </a:solidFill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1887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6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Poder Calorífico (kcal/kg) </a:t>
                      </a:r>
                      <a:endParaRPr b="0" lang="pt-BR" sz="3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3991</a:t>
                      </a:r>
                      <a:endParaRPr b="0" lang="pt-BR" sz="3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4630</a:t>
                      </a:r>
                      <a:endParaRPr b="0" lang="pt-BR" sz="3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639720">
                <a:tc>
                  <a:txBody>
                    <a:bodyPr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6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Lignina (%)</a:t>
                      </a:r>
                      <a:endParaRPr b="0" lang="pt-BR" sz="36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-</a:t>
                      </a:r>
                      <a:endParaRPr b="0" lang="pt-BR" sz="3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3200" spc="-1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</a:rPr>
                        <a:t>31,2</a:t>
                      </a:r>
                      <a:endParaRPr b="0" lang="pt-BR" sz="3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2" name="Google Shape;120;p1"/>
          <p:cNvSpPr/>
          <p:nvPr/>
        </p:nvSpPr>
        <p:spPr>
          <a:xfrm>
            <a:off x="15393960" y="27860760"/>
            <a:ext cx="11824560" cy="22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en-US" sz="3600" spc="-1" strike="noStrike">
                <a:solidFill>
                  <a:schemeClr val="dk1"/>
                </a:solidFill>
                <a:latin typeface="Arial"/>
                <a:ea typeface="Arial"/>
              </a:rPr>
              <a:t>A conclusão deve ser breve e responder às questões correspondentes aos objetivos. Caso seja necessário, podem ser apresentadas as recomendações e sugestões para trabalhos futuros.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Google Shape;122;p1"/>
          <p:cNvSpPr/>
          <p:nvPr/>
        </p:nvSpPr>
        <p:spPr>
          <a:xfrm>
            <a:off x="15409800" y="30684960"/>
            <a:ext cx="11953080" cy="77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1" lang="en-US" sz="4500" spc="-1" strike="noStrike">
                <a:solidFill>
                  <a:schemeClr val="dk1"/>
                </a:solidFill>
                <a:latin typeface="Arial"/>
                <a:ea typeface="Arial"/>
              </a:rPr>
              <a:t>Agradecimentos</a:t>
            </a:r>
            <a:endParaRPr b="0" lang="pt-BR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Google Shape;123;p1"/>
          <p:cNvSpPr/>
          <p:nvPr/>
        </p:nvSpPr>
        <p:spPr>
          <a:xfrm>
            <a:off x="15409800" y="31980240"/>
            <a:ext cx="11735640" cy="154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i="1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	</a:t>
            </a:r>
            <a:r>
              <a:rPr b="0" i="1" lang="en-US" sz="3200" spc="-1" strike="noStrike">
                <a:solidFill>
                  <a:schemeClr val="dk1"/>
                </a:solidFill>
                <a:latin typeface="Arial"/>
                <a:ea typeface="Arial"/>
              </a:rPr>
              <a:t>Se houver financiamento, indicar o órgão de fomento neste espaço. Os agradecimentos devem ser em itálico, fonte 32 Arial.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65" name="" descr=""/>
          <p:cNvPicPr/>
          <p:nvPr/>
        </p:nvPicPr>
        <p:blipFill>
          <a:blip r:embed="rId2"/>
          <a:srcRect l="0" t="5880" r="0" b="15440"/>
          <a:stretch/>
        </p:blipFill>
        <p:spPr>
          <a:xfrm>
            <a:off x="-163800" y="0"/>
            <a:ext cx="28966680" cy="719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Estrutura padrão">
  <a:themeElements>
    <a:clrScheme name="">
      <a:dk1>
        <a:srgbClr val="000000"/>
      </a:dk1>
      <a:lt1>
        <a:srgbClr val="3399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adca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Application>LibreOffice/7.6.2.1$Windows_X86_64 LibreOffice_project/56f7684011345957bbf33a7ee678afaf4d2ba333</Application>
  <AppVersion>15.0000</AppVersion>
  <Words>637</Words>
  <Paragraphs>47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2003-06-01T18:10:39Z</dcterms:created>
  <dc:creator>Jeronimo</dc:creator>
  <dc:description/>
  <dc:language>pt-BR</dc:language>
  <cp:lastModifiedBy/>
  <dcterms:modified xsi:type="dcterms:W3CDTF">2025-09-11T16:30:51Z</dcterms:modified>
  <cp:revision>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Personalizar</vt:lpwstr>
  </property>
  <property fmtid="{D5CDD505-2E9C-101B-9397-08002B2CF9AE}" pid="4" name="Slides">
    <vt:i4>1</vt:i4>
  </property>
</Properties>
</file>